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rimo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2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6.sv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72.svg"/><Relationship Id="rId1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82447" y="4688566"/>
            <a:ext cx="7845826" cy="262510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43000" y="800100"/>
            <a:ext cx="18001999" cy="15223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42"/>
              </a:lnSpc>
            </a:pPr>
            <a:r>
              <a:rPr lang="en-US" sz="8000" b="1" dirty="0">
                <a:solidFill>
                  <a:srgbClr val="003300"/>
                </a:solidFill>
                <a:latin typeface="Arimo"/>
              </a:rPr>
              <a:t>SÜRDÜRÜLEBİLİR YAŞAM DERNEĞİ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00200" y="7813708"/>
            <a:ext cx="13858972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7"/>
              </a:lnSpc>
            </a:pPr>
            <a:r>
              <a:rPr lang="en-US" sz="4098" dirty="0">
                <a:solidFill>
                  <a:srgbClr val="000000"/>
                </a:solidFill>
                <a:latin typeface="+mj-lt"/>
              </a:rPr>
              <a:t>PROJELER, ETKİNLİKLER, ORGANİZASYONLAR</a:t>
            </a:r>
          </a:p>
          <a:p>
            <a:pPr algn="ctr">
              <a:lnSpc>
                <a:spcPts val="5737"/>
              </a:lnSpc>
            </a:pPr>
            <a:r>
              <a:rPr lang="en-US" sz="4098" dirty="0">
                <a:solidFill>
                  <a:srgbClr val="000000"/>
                </a:solidFill>
                <a:latin typeface="+mj-lt"/>
              </a:rPr>
              <a:t>2018-2021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28630" y="2685982"/>
            <a:ext cx="15430608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714316" y="357154"/>
            <a:ext cx="11109450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47144" y="2359874"/>
            <a:ext cx="5137576" cy="51375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637664" y="5636664"/>
            <a:ext cx="4650336" cy="465033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14382" y="285716"/>
            <a:ext cx="10128809" cy="1838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5332" b="1" dirty="0">
                <a:solidFill>
                  <a:srgbClr val="003300"/>
                </a:solidFill>
                <a:latin typeface="Arimo"/>
              </a:rPr>
              <a:t>"</a:t>
            </a: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Beni</a:t>
            </a:r>
            <a:r>
              <a:rPr lang="en-US" sz="5332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Unutma</a:t>
            </a:r>
            <a:r>
              <a:rPr lang="en-US" sz="5332" b="1" dirty="0">
                <a:solidFill>
                  <a:srgbClr val="003300"/>
                </a:solidFill>
                <a:latin typeface="Arimo"/>
              </a:rPr>
              <a:t>" </a:t>
            </a:r>
          </a:p>
          <a:p>
            <a:pPr>
              <a:lnSpc>
                <a:spcPts val="7465"/>
              </a:lnSpc>
            </a:pPr>
            <a:r>
              <a:rPr lang="en-US" sz="5332" b="1" dirty="0">
                <a:solidFill>
                  <a:srgbClr val="003300"/>
                </a:solidFill>
                <a:latin typeface="Arimo"/>
              </a:rPr>
              <a:t>AB- </a:t>
            </a: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Sivil</a:t>
            </a:r>
            <a:r>
              <a:rPr lang="en-US" sz="5332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Düşün</a:t>
            </a:r>
            <a:r>
              <a:rPr lang="en-US" sz="5332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Projesi</a:t>
            </a:r>
            <a:endParaRPr lang="en-US" sz="5332" b="1" dirty="0">
              <a:solidFill>
                <a:srgbClr val="003300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28695" y="3218109"/>
            <a:ext cx="8220645" cy="420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63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+mj-lt"/>
              </a:rPr>
              <a:t>Pandemi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dönemindeki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kırılgan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gruplardan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biri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olan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Alzheimer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bakım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vericilerinin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farkındalığını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artırmaya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yönelik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projemizi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gerçekleştirdik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60424" y="606996"/>
            <a:ext cx="5027082" cy="651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25"/>
              </a:lnSpc>
            </a:pPr>
            <a:r>
              <a:rPr lang="en-US" sz="3518" b="1" dirty="0">
                <a:solidFill>
                  <a:srgbClr val="003300"/>
                </a:solidFill>
                <a:latin typeface="Arimo"/>
              </a:rPr>
              <a:t>AĞUSTOS-KASIM, 2020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14316" y="2685982"/>
            <a:ext cx="16372322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428564" y="382079"/>
            <a:ext cx="11395202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1007" r="1007"/>
          <a:stretch>
            <a:fillRect/>
          </a:stretch>
        </p:blipFill>
        <p:spPr>
          <a:xfrm>
            <a:off x="13637664" y="1312206"/>
            <a:ext cx="4139932" cy="7511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82980" y="3188000"/>
            <a:ext cx="3810752" cy="677467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71506" y="785782"/>
            <a:ext cx="10128809" cy="87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5332" b="1" dirty="0">
                <a:solidFill>
                  <a:srgbClr val="003300"/>
                </a:solidFill>
                <a:latin typeface="Arimo"/>
              </a:rPr>
              <a:t>MEYVE FİDANI BAĞIŞI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4114" y="3045125"/>
            <a:ext cx="8509729" cy="406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63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+mj-lt"/>
              </a:rPr>
              <a:t>Yılbaşı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yeni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iş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kutlaması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doğum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günleri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sevgililer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günü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gibi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özel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günlerde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sevdiklerinize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meyve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fidanı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hediye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edebilirsiniz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...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37664" y="382078"/>
            <a:ext cx="3448974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25"/>
              </a:lnSpc>
            </a:pPr>
            <a:r>
              <a:rPr lang="en-US" sz="3518" b="1" dirty="0">
                <a:solidFill>
                  <a:srgbClr val="003300"/>
                </a:solidFill>
                <a:latin typeface="Arimo"/>
              </a:rPr>
              <a:t>ARALIK, 2020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0068" y="2685982"/>
            <a:ext cx="16086570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785754" y="382079"/>
            <a:ext cx="11038012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85820" y="500030"/>
            <a:ext cx="9217734" cy="1711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93"/>
              </a:lnSpc>
            </a:pPr>
            <a:r>
              <a:rPr lang="en-US" sz="4400" b="1" dirty="0">
                <a:solidFill>
                  <a:srgbClr val="003300"/>
                </a:solidFill>
                <a:latin typeface="Arimo"/>
              </a:rPr>
              <a:t>SUYADER ÜYELERİ İLE MEYVE FİDANI DİKİM ETKİNLİĞİ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43010" y="3571864"/>
            <a:ext cx="7820272" cy="2307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43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+mj-lt"/>
              </a:rPr>
              <a:t>SUYADER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olarak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meyve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fidanlarımızı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diktik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dikmeye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devam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ediyoruz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37664" y="500030"/>
            <a:ext cx="3875676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25"/>
              </a:lnSpc>
            </a:pPr>
            <a:r>
              <a:rPr lang="en-US" sz="3518" b="1" dirty="0">
                <a:solidFill>
                  <a:srgbClr val="000000"/>
                </a:solidFill>
                <a:latin typeface="Arimo"/>
              </a:rPr>
              <a:t>ŞUBAT, 2021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6754" r="6754"/>
          <a:stretch>
            <a:fillRect/>
          </a:stretch>
        </p:blipFill>
        <p:spPr>
          <a:xfrm rot="291962">
            <a:off x="11871130" y="2326493"/>
            <a:ext cx="5336986" cy="742319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28630" y="2685982"/>
            <a:ext cx="15216294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642878" y="382079"/>
            <a:ext cx="11180888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918645" y="534988"/>
            <a:ext cx="2506275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</a:pPr>
            <a:r>
              <a:rPr lang="en-US" sz="3308" b="1" dirty="0">
                <a:solidFill>
                  <a:srgbClr val="003300"/>
                </a:solidFill>
                <a:latin typeface="Arimo"/>
              </a:rPr>
              <a:t>ŞUBAT, 2021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42944" y="714344"/>
            <a:ext cx="9991805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Sürdürülebilir</a:t>
            </a:r>
            <a:r>
              <a:rPr lang="en-US" sz="5332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Yaşam</a:t>
            </a:r>
            <a:r>
              <a:rPr lang="en-US" sz="5332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Festivali</a:t>
            </a:r>
            <a:endParaRPr lang="en-US" sz="5332" b="1" dirty="0">
              <a:solidFill>
                <a:srgbClr val="003300"/>
              </a:solidFill>
              <a:latin typeface="Arimo"/>
            </a:endParaRPr>
          </a:p>
          <a:p>
            <a:pPr>
              <a:lnSpc>
                <a:spcPts val="7465"/>
              </a:lnSpc>
              <a:spcBef>
                <a:spcPct val="0"/>
              </a:spcBef>
            </a:pPr>
            <a:endParaRPr dirty="0"/>
          </a:p>
        </p:txBody>
      </p:sp>
      <p:sp>
        <p:nvSpPr>
          <p:cNvPr id="7" name="TextBox 7"/>
          <p:cNvSpPr txBox="1"/>
          <p:nvPr/>
        </p:nvSpPr>
        <p:spPr>
          <a:xfrm>
            <a:off x="1357258" y="3286112"/>
            <a:ext cx="8126553" cy="4277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63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+mj-lt"/>
              </a:rPr>
              <a:t>10-12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yaş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arası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30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öğrenci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ile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"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sağlıklı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sürdürülebilir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beslenme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gıda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atıkları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besinlerin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yolculuğu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koordinasyon-dikkat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geri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dönüştürülen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tabak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atölyesi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"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gerçekleştirdik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7548">
            <a:off x="10154315" y="3475652"/>
            <a:ext cx="6687628" cy="303451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85820" y="2685982"/>
            <a:ext cx="14930542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1000068" y="382079"/>
            <a:ext cx="10823698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43435" y="346860"/>
            <a:ext cx="1828798" cy="18287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715900" y="5357814"/>
            <a:ext cx="4460980" cy="44609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01124" y="2714608"/>
            <a:ext cx="4684680" cy="387646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00134" y="428592"/>
            <a:ext cx="9217734" cy="1654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93"/>
              </a:lnSpc>
            </a:pPr>
            <a:r>
              <a:rPr lang="en-US" sz="4400" b="1" dirty="0" err="1">
                <a:solidFill>
                  <a:srgbClr val="003300"/>
                </a:solidFill>
                <a:latin typeface="Arimo"/>
              </a:rPr>
              <a:t>Uluslararası</a:t>
            </a:r>
            <a:r>
              <a:rPr lang="en-US" sz="4400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4400" b="1" dirty="0" err="1">
                <a:solidFill>
                  <a:srgbClr val="003300"/>
                </a:solidFill>
                <a:latin typeface="Arimo"/>
              </a:rPr>
              <a:t>Sürdürülebilirlik</a:t>
            </a:r>
            <a:r>
              <a:rPr lang="en-US" sz="4400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4400" b="1" dirty="0" err="1">
                <a:solidFill>
                  <a:srgbClr val="003300"/>
                </a:solidFill>
                <a:latin typeface="Arimo"/>
              </a:rPr>
              <a:t>için</a:t>
            </a:r>
            <a:r>
              <a:rPr lang="en-US" sz="4400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4400" b="1" dirty="0" err="1">
                <a:solidFill>
                  <a:srgbClr val="003300"/>
                </a:solidFill>
                <a:latin typeface="Arimo"/>
              </a:rPr>
              <a:t>Dayanışma</a:t>
            </a:r>
            <a:r>
              <a:rPr lang="en-US" sz="4400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4400" b="1" dirty="0" err="1">
                <a:solidFill>
                  <a:srgbClr val="003300"/>
                </a:solidFill>
                <a:latin typeface="Arimo"/>
              </a:rPr>
              <a:t>Karikatür</a:t>
            </a:r>
            <a:r>
              <a:rPr lang="en-US" sz="4400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4400" b="1" dirty="0" err="1">
                <a:solidFill>
                  <a:srgbClr val="003300"/>
                </a:solidFill>
                <a:latin typeface="Arimo"/>
              </a:rPr>
              <a:t>Sergisi</a:t>
            </a:r>
            <a:r>
              <a:rPr lang="en-US" sz="1000" b="1" dirty="0">
                <a:solidFill>
                  <a:srgbClr val="003300"/>
                </a:solidFill>
                <a:latin typeface="Arimo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57324" y="3000360"/>
            <a:ext cx="6481396" cy="406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7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+mj-lt"/>
              </a:rPr>
              <a:t>38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ülkeden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, 184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sanatçı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, 600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eser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ile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sergiye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katıldı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;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pandemi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nedeniyle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online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sergi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gerçekleştirildi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37664" y="346860"/>
            <a:ext cx="4219304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925"/>
              </a:lnSpc>
            </a:pPr>
            <a:r>
              <a:rPr lang="en-US" sz="3518" b="1" dirty="0">
                <a:solidFill>
                  <a:srgbClr val="003300"/>
                </a:solidFill>
                <a:latin typeface="Arimo"/>
              </a:rPr>
              <a:t>2021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2878" y="2685982"/>
            <a:ext cx="16443760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428564" y="382079"/>
            <a:ext cx="11395202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85820" y="357154"/>
            <a:ext cx="10382312" cy="34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93"/>
              </a:lnSpc>
            </a:pPr>
            <a:r>
              <a:rPr lang="en-US" sz="4852" b="1" dirty="0">
                <a:solidFill>
                  <a:srgbClr val="003300"/>
                </a:solidFill>
                <a:latin typeface="Arimo"/>
              </a:rPr>
              <a:t>SUYADER AKADEMİ KONUŞMALARI</a:t>
            </a:r>
          </a:p>
          <a:p>
            <a:pPr>
              <a:lnSpc>
                <a:spcPts val="6793"/>
              </a:lnSpc>
            </a:pPr>
            <a:endParaRPr dirty="0"/>
          </a:p>
          <a:p>
            <a:pPr>
              <a:lnSpc>
                <a:spcPts val="6793"/>
              </a:lnSpc>
            </a:pPr>
            <a:endParaRPr dirty="0"/>
          </a:p>
        </p:txBody>
      </p:sp>
      <p:sp>
        <p:nvSpPr>
          <p:cNvPr id="6" name="TextBox 6"/>
          <p:cNvSpPr txBox="1"/>
          <p:nvPr/>
        </p:nvSpPr>
        <p:spPr>
          <a:xfrm>
            <a:off x="794839" y="3513712"/>
            <a:ext cx="10420863" cy="4847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dirty="0" err="1">
                <a:solidFill>
                  <a:srgbClr val="000000"/>
                </a:solidFill>
                <a:latin typeface="+mj-lt"/>
              </a:rPr>
              <a:t>Alanında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uzman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+mj-lt"/>
              </a:rPr>
              <a:t>kişilerle</a:t>
            </a:r>
            <a:r>
              <a:rPr lang="en-US" sz="3500" dirty="0" smtClean="0">
                <a:solidFill>
                  <a:srgbClr val="000000"/>
                </a:solidFill>
                <a:latin typeface="+mj-lt"/>
              </a:rPr>
              <a:t>;</a:t>
            </a:r>
            <a:r>
              <a:rPr lang="tr-TR" sz="35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+mj-lt"/>
              </a:rPr>
              <a:t>sürdürülebilir</a:t>
            </a:r>
            <a:r>
              <a:rPr lang="en-US" sz="35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beslenme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su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yönetimi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mikroplastikler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dijital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ayak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izi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fonksiyonel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besinler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gıda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atıkları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atölyesi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yaşçılık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eğitimde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sürdürülebilirlik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sanat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hayvan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sevgisi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kent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iklim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+mj-lt"/>
              </a:rPr>
              <a:t>değişikliği</a:t>
            </a:r>
            <a:r>
              <a:rPr lang="tr-TR" sz="35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 smtClean="0">
                <a:solidFill>
                  <a:srgbClr val="000000"/>
                </a:solidFill>
                <a:latin typeface="+mj-lt"/>
              </a:rPr>
              <a:t>gibi</a:t>
            </a:r>
            <a:r>
              <a:rPr lang="en-US" sz="35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birçok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konuyu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+mj-lt"/>
              </a:rPr>
              <a:t>konuştuk</a:t>
            </a:r>
            <a:r>
              <a:rPr lang="en-US" sz="3500" dirty="0">
                <a:solidFill>
                  <a:srgbClr val="000000"/>
                </a:solidFill>
                <a:latin typeface="+mj-lt"/>
              </a:rPr>
              <a:t>...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sz="3500" dirty="0">
              <a:latin typeface="+mj-l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077439" y="215876"/>
            <a:ext cx="3965523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49"/>
              </a:lnSpc>
            </a:pPr>
            <a:r>
              <a:rPr lang="en-US" sz="2800" b="1" dirty="0">
                <a:solidFill>
                  <a:srgbClr val="003300"/>
                </a:solidFill>
                <a:latin typeface="Arimo"/>
              </a:rPr>
              <a:t>10 </a:t>
            </a:r>
            <a:r>
              <a:rPr lang="en-US" sz="2800" b="1" dirty="0" err="1">
                <a:solidFill>
                  <a:srgbClr val="003300"/>
                </a:solidFill>
                <a:latin typeface="Arimo"/>
              </a:rPr>
              <a:t>Ocak</a:t>
            </a:r>
            <a:r>
              <a:rPr lang="en-US" sz="2800" b="1" dirty="0">
                <a:solidFill>
                  <a:srgbClr val="003300"/>
                </a:solidFill>
                <a:latin typeface="Arimo"/>
              </a:rPr>
              <a:t>- 7 </a:t>
            </a:r>
            <a:r>
              <a:rPr lang="en-US" sz="2800" b="1" dirty="0" err="1">
                <a:solidFill>
                  <a:srgbClr val="003300"/>
                </a:solidFill>
                <a:latin typeface="Arimo"/>
              </a:rPr>
              <a:t>Şubat</a:t>
            </a:r>
            <a:r>
              <a:rPr lang="en-US" sz="2800" b="1" dirty="0">
                <a:solidFill>
                  <a:srgbClr val="003300"/>
                </a:solidFill>
                <a:latin typeface="Arimo"/>
              </a:rPr>
              <a:t> 2021</a:t>
            </a:r>
          </a:p>
          <a:p>
            <a:pPr algn="r">
              <a:lnSpc>
                <a:spcPts val="3749"/>
              </a:lnSpc>
            </a:pPr>
            <a:endParaRPr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28069">
            <a:off x="12219861" y="1588387"/>
            <a:ext cx="5570382" cy="55703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21751">
            <a:off x="11608001" y="4501935"/>
            <a:ext cx="4165014" cy="565670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71506" y="2685982"/>
            <a:ext cx="15001980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714316" y="382079"/>
            <a:ext cx="11109450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68814" y="1440826"/>
            <a:ext cx="2250842" cy="596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50639" y="1293564"/>
            <a:ext cx="2662828" cy="8909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00002" y="2928922"/>
            <a:ext cx="4783782" cy="68330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57258" y="500030"/>
            <a:ext cx="10071327" cy="159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6"/>
              </a:lnSpc>
            </a:pPr>
            <a:r>
              <a:rPr lang="tr-TR" sz="3600" b="1" dirty="0" smtClean="0">
                <a:solidFill>
                  <a:srgbClr val="003300"/>
                </a:solidFill>
                <a:latin typeface="Arimo" charset="0"/>
                <a:ea typeface="Arimo" charset="0"/>
                <a:cs typeface="Arimo" charset="0"/>
              </a:rPr>
              <a:t>II</a:t>
            </a:r>
            <a:r>
              <a:rPr lang="en-US" sz="3600" b="1" dirty="0" smtClean="0">
                <a:solidFill>
                  <a:srgbClr val="003300"/>
                </a:solidFill>
                <a:latin typeface="Arimo" charset="0"/>
                <a:ea typeface="Arimo" charset="0"/>
                <a:cs typeface="Arimo" charset="0"/>
              </a:rPr>
              <a:t>. </a:t>
            </a:r>
            <a:r>
              <a:rPr lang="en-US" sz="3600" b="1" dirty="0">
                <a:solidFill>
                  <a:srgbClr val="003300"/>
                </a:solidFill>
                <a:latin typeface="Arimo" charset="0"/>
                <a:ea typeface="Arimo" charset="0"/>
                <a:cs typeface="Arimo" charset="0"/>
              </a:rPr>
              <a:t>ULUSLARARASI SÜRDÜRÜLEBİLİR </a:t>
            </a:r>
          </a:p>
          <a:p>
            <a:pPr>
              <a:lnSpc>
                <a:spcPts val="6166"/>
              </a:lnSpc>
            </a:pPr>
            <a:r>
              <a:rPr lang="en-US" sz="3600" b="1" dirty="0">
                <a:solidFill>
                  <a:srgbClr val="003300"/>
                </a:solidFill>
                <a:latin typeface="Arimo" charset="0"/>
                <a:ea typeface="Arimo" charset="0"/>
                <a:cs typeface="Arimo" charset="0"/>
              </a:rPr>
              <a:t>YAŞAM KONGRESİ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86593" y="258254"/>
            <a:ext cx="3433064" cy="53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</a:pPr>
            <a:r>
              <a:rPr lang="en-US" sz="3308" b="1" dirty="0">
                <a:solidFill>
                  <a:srgbClr val="003300"/>
                </a:solidFill>
                <a:latin typeface="Arimo"/>
              </a:rPr>
              <a:t>19-20 MART 2021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09010" y="3725898"/>
            <a:ext cx="9104457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41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Kongre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kapsamında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Covid-19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pandemi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sürecine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ilişkin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sorunlar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çeşitli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boyutları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ile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+mj-lt"/>
              </a:rPr>
              <a:t>tartışıl</a:t>
            </a:r>
            <a:r>
              <a:rPr lang="tr-TR" sz="3600" dirty="0" smtClean="0">
                <a:solidFill>
                  <a:srgbClr val="000000"/>
                </a:solidFill>
                <a:latin typeface="+mj-lt"/>
              </a:rPr>
              <a:t>dı</a:t>
            </a:r>
            <a:r>
              <a:rPr lang="en-US" sz="3600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sz="36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71506" y="2685982"/>
            <a:ext cx="16015132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785754" y="382079"/>
            <a:ext cx="11038012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23765" y="3509896"/>
            <a:ext cx="6095891" cy="457191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14382" y="928658"/>
            <a:ext cx="9430270" cy="77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81"/>
              </a:lnSpc>
            </a:pPr>
            <a:r>
              <a:rPr lang="en-US" sz="4000" dirty="0">
                <a:solidFill>
                  <a:srgbClr val="003300"/>
                </a:solidFill>
                <a:latin typeface="Arimo"/>
              </a:rPr>
              <a:t>İZMİR SU POLİTİKALARI ZİRVESİ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86593" y="258254"/>
            <a:ext cx="3433064" cy="53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</a:pPr>
            <a:r>
              <a:rPr lang="en-US" sz="3308" b="1" dirty="0">
                <a:solidFill>
                  <a:srgbClr val="003300"/>
                </a:solidFill>
                <a:latin typeface="Arimo"/>
              </a:rPr>
              <a:t>22-23 MART 2021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0133" y="2784462"/>
            <a:ext cx="9488277" cy="6924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437"/>
              </a:lnSpc>
            </a:pPr>
            <a:r>
              <a:rPr lang="en-US" sz="3600" dirty="0" err="1">
                <a:solidFill>
                  <a:srgbClr val="000000"/>
                </a:solidFill>
                <a:latin typeface="+mj-lt"/>
              </a:rPr>
              <a:t>İzmir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Büyükşehir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Belediyesi’nin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organizatörlüğü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ev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sahipliğinde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belediye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başkanları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ilçe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belediye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başkanları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çok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sayıda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orta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üst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düzey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belediye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yöneticisi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ile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az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sayıda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sivil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toplum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örgütü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temsilcisi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katılmıştır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 algn="just">
              <a:lnSpc>
                <a:spcPts val="5437"/>
              </a:lnSpc>
            </a:pPr>
            <a:endParaRPr sz="1600">
              <a:latin typeface="+mj-lt"/>
            </a:endParaRPr>
          </a:p>
          <a:p>
            <a:pPr algn="just">
              <a:lnSpc>
                <a:spcPts val="5437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+mj-lt"/>
              </a:rPr>
              <a:t>Yapılan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yuvarlak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masa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toplantısında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, SUYADER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temsilcimiz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Mücahit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Erakyol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“Su,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Yaşam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Doğa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İçin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Ekosistemler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”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konulu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toplantıya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katılmıştır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2878" y="2685982"/>
            <a:ext cx="16443760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428564" y="382079"/>
            <a:ext cx="11395202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112553" y="258254"/>
            <a:ext cx="3316678" cy="538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32"/>
              </a:lnSpc>
            </a:pPr>
            <a:r>
              <a:rPr lang="en-US" sz="3308" b="1" dirty="0">
                <a:solidFill>
                  <a:srgbClr val="003300"/>
                </a:solidFill>
                <a:latin typeface="Arimo"/>
              </a:rPr>
              <a:t>NİSAN, 2021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5820" y="395747"/>
            <a:ext cx="8939097" cy="1838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65"/>
              </a:lnSpc>
              <a:spcBef>
                <a:spcPct val="0"/>
              </a:spcBef>
            </a:pPr>
            <a:r>
              <a:rPr lang="en-US" sz="5332" b="1" dirty="0">
                <a:solidFill>
                  <a:srgbClr val="003300"/>
                </a:solidFill>
                <a:latin typeface="Arimo"/>
              </a:rPr>
              <a:t>"</a:t>
            </a: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Sürdürülebilirlik</a:t>
            </a:r>
            <a:r>
              <a:rPr lang="en-US" sz="5332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ve</a:t>
            </a:r>
            <a:r>
              <a:rPr lang="en-US" sz="5332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Ekolojik</a:t>
            </a:r>
            <a:r>
              <a:rPr lang="en-US" sz="5332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Okuryazarlık</a:t>
            </a:r>
            <a:r>
              <a:rPr lang="en-US" sz="5332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5332" b="1" dirty="0" err="1">
                <a:solidFill>
                  <a:srgbClr val="003300"/>
                </a:solidFill>
                <a:latin typeface="Arimo"/>
              </a:rPr>
              <a:t>Eğitimi</a:t>
            </a:r>
            <a:r>
              <a:rPr lang="en-US" sz="5332" b="1" dirty="0">
                <a:solidFill>
                  <a:srgbClr val="003300"/>
                </a:solidFill>
                <a:latin typeface="Arimo"/>
              </a:rPr>
              <a:t>"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58301">
            <a:off x="9973036" y="3086962"/>
            <a:ext cx="7312133" cy="411307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42944" y="3257643"/>
            <a:ext cx="7494002" cy="4052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83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+mj-lt"/>
              </a:rPr>
              <a:t>Eğitim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ekibinden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destekli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SEOY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eğitimi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alan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gönüllülerimiz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, SUYADER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Gençlik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+mj-lt"/>
              </a:rPr>
              <a:t>Ağı</a:t>
            </a:r>
            <a:r>
              <a:rPr lang="tr-TR" sz="4000" dirty="0" smtClean="0">
                <a:solidFill>
                  <a:srgbClr val="000000"/>
                </a:solidFill>
                <a:latin typeface="+mj-lt"/>
              </a:rPr>
              <a:t>’na </a:t>
            </a:r>
            <a:r>
              <a:rPr lang="en-US" sz="4000" dirty="0" err="1" smtClean="0">
                <a:solidFill>
                  <a:srgbClr val="000000"/>
                </a:solidFill>
                <a:latin typeface="+mj-lt"/>
              </a:rPr>
              <a:t>bu</a:t>
            </a:r>
            <a:r>
              <a:rPr lang="en-US" sz="40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eğitimi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tr-TR" sz="4000" dirty="0" smtClean="0">
                <a:solidFill>
                  <a:srgbClr val="000000"/>
                </a:solidFill>
                <a:latin typeface="+mj-lt"/>
              </a:rPr>
              <a:t>verdi</a:t>
            </a:r>
            <a:r>
              <a:rPr lang="en-US" sz="4000" dirty="0" smtClean="0">
                <a:solidFill>
                  <a:srgbClr val="000000"/>
                </a:solidFill>
                <a:latin typeface="+mj-lt"/>
              </a:rPr>
              <a:t>.</a:t>
            </a:r>
            <a:endParaRPr lang="en-US" sz="40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57192" y="2685982"/>
            <a:ext cx="16229446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571440" y="382079"/>
            <a:ext cx="11252326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00134" y="395747"/>
            <a:ext cx="9057520" cy="1823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65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3300"/>
                </a:solidFill>
                <a:latin typeface="Arimo"/>
              </a:rPr>
              <a:t>SOSYAL MEDYA KANALLARINA İÇERİK ÜRETİMİ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28761" y="3257643"/>
            <a:ext cx="8066859" cy="5065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883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Arimo"/>
              </a:rPr>
              <a:t>Biyoçeşitlilik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beslenme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ormanlar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denizler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kentsel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hizmetler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toplumsal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eşitlik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tarım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iklim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...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birçok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konuda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sosyal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medya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içeriği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ve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blog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yazıları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yazdık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mo"/>
              </a:rPr>
              <a:t>yazıyoruz</a:t>
            </a:r>
            <a:r>
              <a:rPr lang="en-US" sz="3600" dirty="0">
                <a:solidFill>
                  <a:srgbClr val="000000"/>
                </a:solidFill>
                <a:latin typeface="Arimo"/>
              </a:rPr>
              <a:t>...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12436">
            <a:off x="12456975" y="2132062"/>
            <a:ext cx="4839615" cy="56341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2180">
            <a:off x="10829783" y="6810876"/>
            <a:ext cx="7173462" cy="23267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1440" y="2714608"/>
            <a:ext cx="15359170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285688" y="357154"/>
            <a:ext cx="12489239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25343" y="3118581"/>
            <a:ext cx="14853674" cy="5387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82"/>
              </a:lnSpc>
              <a:spcBef>
                <a:spcPct val="0"/>
              </a:spcBef>
            </a:pP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u="sng" dirty="0" err="1">
                <a:solidFill>
                  <a:srgbClr val="000000"/>
                </a:solidFill>
                <a:latin typeface="+mj-lt"/>
              </a:rPr>
              <a:t>Vizyonumuz</a:t>
            </a:r>
            <a:r>
              <a:rPr lang="en-US" sz="3344" u="sng" dirty="0">
                <a:solidFill>
                  <a:srgbClr val="000000"/>
                </a:solidFill>
                <a:latin typeface="+mj-lt"/>
              </a:rPr>
              <a:t>: 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Doğal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kaynakların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korunması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doğa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ile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insan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yaşamı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gereksinimleri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arasındaki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dengenin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sağlanması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kültürel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çeşitliliğin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ekosistemin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korunması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amacı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ile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toplumsal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farkındalığın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bilincin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geliştirilmesi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bütün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bunların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sonucunda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gelecek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nesillere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yaşanabilir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bir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dünya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için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katkı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vermek</a:t>
            </a:r>
            <a:endParaRPr lang="en-US" sz="3344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4682"/>
              </a:lnSpc>
              <a:spcBef>
                <a:spcPct val="0"/>
              </a:spcBef>
            </a:pPr>
            <a:endParaRPr dirty="0">
              <a:latin typeface="+mj-lt"/>
            </a:endParaRPr>
          </a:p>
          <a:p>
            <a:pPr algn="just">
              <a:lnSpc>
                <a:spcPts val="4682"/>
              </a:lnSpc>
              <a:spcBef>
                <a:spcPct val="0"/>
              </a:spcBef>
            </a:pPr>
            <a:r>
              <a:rPr lang="en-US" sz="3344" u="sng" dirty="0" err="1">
                <a:solidFill>
                  <a:srgbClr val="000000"/>
                </a:solidFill>
                <a:latin typeface="+mj-lt"/>
              </a:rPr>
              <a:t>Misyonumuz</a:t>
            </a:r>
            <a:r>
              <a:rPr lang="en-US" sz="3344" u="sng" dirty="0">
                <a:solidFill>
                  <a:srgbClr val="000000"/>
                </a:solidFill>
                <a:latin typeface="+mj-lt"/>
              </a:rPr>
              <a:t>: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Yaşamın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her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alanında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sürdürülebilirliğin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sağlanması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için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gerekli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olan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faaliyetlerin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yürütülmesi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toplumun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sürdürülebilirlik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konusundaki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farkındalığının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artırılması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gelecek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nesillere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yaşanabilir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bir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dünya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bırakmaya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yönelik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çabaların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344" dirty="0" err="1">
                <a:solidFill>
                  <a:srgbClr val="000000"/>
                </a:solidFill>
                <a:latin typeface="+mj-lt"/>
              </a:rPr>
              <a:t>yaygınlaştırılması</a:t>
            </a:r>
            <a:r>
              <a:rPr lang="en-US" sz="3344" dirty="0">
                <a:solidFill>
                  <a:srgbClr val="000000"/>
                </a:solidFill>
                <a:latin typeface="+mj-lt"/>
              </a:rPr>
              <a:t>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86769" y="47625"/>
            <a:ext cx="4184496" cy="140007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57192" y="428592"/>
            <a:ext cx="5411600" cy="1440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40"/>
              </a:lnSpc>
            </a:pPr>
            <a:r>
              <a:rPr lang="en-US" sz="8814" b="1" dirty="0">
                <a:solidFill>
                  <a:srgbClr val="003300"/>
                </a:solidFill>
                <a:latin typeface="Arimo"/>
              </a:rPr>
              <a:t>SUYADER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71506" y="2685982"/>
            <a:ext cx="16015132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785754" y="382079"/>
            <a:ext cx="11038012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11881" y="4239644"/>
            <a:ext cx="4190317" cy="41693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640839" y="2486498"/>
            <a:ext cx="4968628" cy="43326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24917" y="6515082"/>
            <a:ext cx="4039108" cy="344758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57257" y="363058"/>
            <a:ext cx="9384159" cy="1811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65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003300"/>
                </a:solidFill>
                <a:latin typeface="Arimo"/>
              </a:rPr>
              <a:t>SOSYAL MEDYA KANALLARINA İÇERİK ÜRETİMİ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57257" y="3343300"/>
            <a:ext cx="7786743" cy="4052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883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+mj-lt"/>
              </a:rPr>
              <a:t>SKA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çerçevesinde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özel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günlerde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sosyal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medya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kanallarımızdan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çeşitli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canlı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yayınlar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gerçekleştirip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toplumu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bilinçlendirmeye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çalışıyoruz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71506" y="2685982"/>
            <a:ext cx="16015132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714316" y="382079"/>
            <a:ext cx="11109450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42225">
            <a:off x="11102703" y="2913542"/>
            <a:ext cx="6595303" cy="370985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389901" y="6258814"/>
            <a:ext cx="3443290" cy="34432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28696" y="857220"/>
            <a:ext cx="10324542" cy="87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  <a:spcBef>
                <a:spcPct val="0"/>
              </a:spcBef>
            </a:pPr>
            <a:r>
              <a:rPr lang="en-US" sz="5332" b="1" dirty="0">
                <a:solidFill>
                  <a:srgbClr val="003300"/>
                </a:solidFill>
                <a:latin typeface="Arimo"/>
              </a:rPr>
              <a:t>EKİP İÇİ EĞİTİMLER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71571" y="3135503"/>
            <a:ext cx="8653345" cy="53091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03"/>
              </a:lnSpc>
            </a:pPr>
            <a:r>
              <a:rPr lang="en-US" sz="3600" dirty="0" err="1">
                <a:solidFill>
                  <a:srgbClr val="000000"/>
                </a:solidFill>
                <a:latin typeface="+mj-lt"/>
              </a:rPr>
              <a:t>Farklı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STK'ların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düzenlediği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'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Proje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Döngüsü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Eğitimleri'ne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katıldık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>
              <a:lnSpc>
                <a:spcPts val="6903"/>
              </a:lnSpc>
            </a:pPr>
            <a:endParaRPr sz="1100">
              <a:latin typeface="+mj-lt"/>
            </a:endParaRPr>
          </a:p>
          <a:p>
            <a:pPr>
              <a:lnSpc>
                <a:spcPts val="6903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+mj-lt"/>
              </a:rPr>
              <a:t>Ekiplerimizde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farklı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gruplar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ilgilendikleri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alana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özgü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çeşitli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projeler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üzerinde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çalışmalara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başladı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...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71506" y="2685982"/>
            <a:ext cx="16015132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785754" y="382079"/>
            <a:ext cx="11038012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3393615" y="-304129"/>
            <a:ext cx="4481328" cy="47254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235914" y="4731229"/>
            <a:ext cx="1779161" cy="17791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4637000" y="4873685"/>
            <a:ext cx="1626475" cy="16367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125495" y="7240044"/>
            <a:ext cx="2508784" cy="153657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85886" y="857220"/>
            <a:ext cx="10324542" cy="87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  <a:spcBef>
                <a:spcPct val="0"/>
              </a:spcBef>
            </a:pPr>
            <a:r>
              <a:rPr lang="en-US" sz="5332" b="1" dirty="0" smtClean="0">
                <a:solidFill>
                  <a:srgbClr val="003300"/>
                </a:solidFill>
                <a:latin typeface="Arimo"/>
              </a:rPr>
              <a:t>A</a:t>
            </a:r>
            <a:r>
              <a:rPr lang="tr-TR" sz="5332" b="1" dirty="0" err="1" smtClean="0">
                <a:solidFill>
                  <a:srgbClr val="003300"/>
                </a:solidFill>
                <a:latin typeface="Arimo"/>
              </a:rPr>
              <a:t>vrupa</a:t>
            </a:r>
            <a:r>
              <a:rPr lang="tr-TR" sz="5332" b="1" dirty="0" smtClean="0">
                <a:solidFill>
                  <a:srgbClr val="003300"/>
                </a:solidFill>
                <a:latin typeface="Arimo"/>
              </a:rPr>
              <a:t> Birliği</a:t>
            </a:r>
            <a:r>
              <a:rPr lang="en-US" sz="5332" b="1" dirty="0" smtClean="0">
                <a:solidFill>
                  <a:srgbClr val="003300"/>
                </a:solidFill>
                <a:latin typeface="Arimo"/>
              </a:rPr>
              <a:t>- </a:t>
            </a:r>
            <a:r>
              <a:rPr lang="en-US" sz="5332" b="1" dirty="0">
                <a:solidFill>
                  <a:srgbClr val="003300"/>
                </a:solidFill>
                <a:latin typeface="Arimo"/>
              </a:rPr>
              <a:t>SGP PROJESİ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4448" y="3151619"/>
            <a:ext cx="9721124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28"/>
              </a:lnSpc>
            </a:pPr>
            <a:r>
              <a:rPr lang="en-US" sz="4000" dirty="0">
                <a:solidFill>
                  <a:srgbClr val="000000"/>
                </a:solidFill>
                <a:latin typeface="+mj-lt"/>
              </a:rPr>
              <a:t>SUYADER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yürütücülüğünde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Ankara'da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Güdül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ilçesi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Tahtacıörencik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köyünde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>
              <a:lnSpc>
                <a:spcPts val="7028"/>
              </a:lnSpc>
            </a:pPr>
            <a:r>
              <a:rPr lang="en-US" sz="4000" dirty="0">
                <a:solidFill>
                  <a:srgbClr val="000000"/>
                </a:solidFill>
                <a:latin typeface="+mj-lt"/>
              </a:rPr>
              <a:t>"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Kriz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Dönemlerinde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Dayanıklı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Gıda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Sistemleri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Oluşturmak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Tahtacıörencik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Ötesi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" </a:t>
            </a:r>
          </a:p>
          <a:p>
            <a:pPr>
              <a:lnSpc>
                <a:spcPts val="7028"/>
              </a:lnSpc>
            </a:pPr>
            <a:r>
              <a:rPr lang="en-US" sz="4000" dirty="0" err="1">
                <a:solidFill>
                  <a:srgbClr val="000000"/>
                </a:solidFill>
                <a:latin typeface="+mj-lt"/>
              </a:rPr>
              <a:t>projesi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gerçekleştirilmektedir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71572" y="2685982"/>
            <a:ext cx="15515066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1285820" y="382079"/>
            <a:ext cx="10537946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71973" y="3540020"/>
            <a:ext cx="2479298" cy="24792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509"/>
          <a:stretch>
            <a:fillRect/>
          </a:stretch>
        </p:blipFill>
        <p:spPr>
          <a:xfrm>
            <a:off x="12390494" y="6795117"/>
            <a:ext cx="4042258" cy="24631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00200" y="714344"/>
            <a:ext cx="10324542" cy="876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  <a:spcBef>
                <a:spcPct val="0"/>
              </a:spcBef>
            </a:pPr>
            <a:r>
              <a:rPr lang="en-US" sz="5332" b="1" dirty="0">
                <a:solidFill>
                  <a:srgbClr val="003300"/>
                </a:solidFill>
                <a:latin typeface="Arimo"/>
              </a:rPr>
              <a:t>İKLİM ADALETİ PROJESİ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4513" y="3350977"/>
            <a:ext cx="9092895" cy="4937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65"/>
              </a:lnSpc>
            </a:pPr>
            <a:r>
              <a:rPr lang="en-US" sz="4400" dirty="0">
                <a:solidFill>
                  <a:srgbClr val="000000"/>
                </a:solidFill>
                <a:latin typeface="+mj-lt"/>
              </a:rPr>
              <a:t>WOSDEC - YUVA </a:t>
            </a:r>
          </a:p>
          <a:p>
            <a:pPr>
              <a:lnSpc>
                <a:spcPts val="7665"/>
              </a:lnSpc>
            </a:pPr>
            <a:r>
              <a:rPr lang="en-US" sz="4400" dirty="0">
                <a:solidFill>
                  <a:srgbClr val="000000"/>
                </a:solidFill>
                <a:latin typeface="+mj-lt"/>
              </a:rPr>
              <a:t>"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İklim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Adaleti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"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projesinin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Türkiye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ortakları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arasındayız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>
              <a:lnSpc>
                <a:spcPts val="7665"/>
              </a:lnSpc>
            </a:pPr>
            <a:r>
              <a:rPr lang="en-US" sz="4400" dirty="0">
                <a:solidFill>
                  <a:srgbClr val="000000"/>
                </a:solidFill>
                <a:latin typeface="+mj-lt"/>
              </a:rPr>
              <a:t>Bu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kapsamda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 "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Gıda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Hakkı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"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konusunda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çalışmalar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+mj-lt"/>
              </a:rPr>
              <a:t>yürütüyoruz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71506" y="2685982"/>
            <a:ext cx="16015132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785754" y="382079"/>
            <a:ext cx="11038012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1439375" y="5614810"/>
            <a:ext cx="1901053" cy="19010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29524" y="6397142"/>
            <a:ext cx="2628951" cy="1399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379330" y="3018366"/>
            <a:ext cx="2021143" cy="20211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474167" y="7797058"/>
            <a:ext cx="1831469" cy="18314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86655" y="8228611"/>
            <a:ext cx="2666508" cy="13999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179696" y="3018366"/>
            <a:ext cx="2481042" cy="16600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86655" y="3077669"/>
            <a:ext cx="2895786" cy="10032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179696" y="5157882"/>
            <a:ext cx="2478520" cy="12392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888240" y="6672234"/>
            <a:ext cx="2769976" cy="11248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447695" y="8093296"/>
            <a:ext cx="2210521" cy="16705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886655" y="4412598"/>
            <a:ext cx="2433662" cy="149056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785886" y="785782"/>
            <a:ext cx="5551639" cy="89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48"/>
              </a:lnSpc>
            </a:pPr>
            <a:r>
              <a:rPr lang="en-US" sz="5463" b="1" dirty="0">
                <a:solidFill>
                  <a:srgbClr val="003300"/>
                </a:solidFill>
                <a:latin typeface="Arimo"/>
              </a:rPr>
              <a:t>PAYDAŞLARIMIZ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57258" y="3165856"/>
            <a:ext cx="5154272" cy="3898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7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+mj-lt"/>
              </a:rPr>
              <a:t>Birçok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kurum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STK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ile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sürdürülebilirlik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kapsamında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paydaşlıklar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oluşturduk</a:t>
            </a:r>
            <a:endParaRPr lang="en-US" sz="36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85820" y="2685982"/>
            <a:ext cx="15800818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1000068" y="382079"/>
            <a:ext cx="10823698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634350" y="7110657"/>
            <a:ext cx="5038553" cy="25192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04701" y="3045225"/>
            <a:ext cx="4009626" cy="13891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24917" y="4863493"/>
            <a:ext cx="2784597" cy="19043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773807" y="5143500"/>
            <a:ext cx="2481042" cy="16600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1152" y="534988"/>
            <a:ext cx="7200801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34"/>
              </a:lnSpc>
            </a:pPr>
            <a:r>
              <a:rPr lang="en-US" sz="4800" b="1" dirty="0">
                <a:solidFill>
                  <a:srgbClr val="003300"/>
                </a:solidFill>
                <a:latin typeface="Arimo"/>
              </a:rPr>
              <a:t>İÇİNDE YER ALDIĞIMIZ OLUŞUMLAR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28762" y="3357550"/>
            <a:ext cx="8543795" cy="5075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96"/>
              </a:lnSpc>
            </a:pPr>
            <a:r>
              <a:rPr lang="en-US" sz="4000" dirty="0" err="1">
                <a:solidFill>
                  <a:srgbClr val="000000"/>
                </a:solidFill>
              </a:rPr>
              <a:t>Türkiye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Organik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Ağı</a:t>
            </a:r>
            <a:r>
              <a:rPr lang="en-US" sz="4000" dirty="0">
                <a:solidFill>
                  <a:srgbClr val="000000"/>
                </a:solidFill>
              </a:rPr>
              <a:t> (TORA)</a:t>
            </a:r>
          </a:p>
          <a:p>
            <a:pPr>
              <a:lnSpc>
                <a:spcPts val="6696"/>
              </a:lnSpc>
            </a:pPr>
            <a:endParaRPr sz="4000"/>
          </a:p>
          <a:p>
            <a:pPr>
              <a:lnSpc>
                <a:spcPts val="6696"/>
              </a:lnSpc>
            </a:pPr>
            <a:r>
              <a:rPr lang="en-US" sz="4000" dirty="0" err="1">
                <a:solidFill>
                  <a:srgbClr val="000000"/>
                </a:solidFill>
              </a:rPr>
              <a:t>Küresel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Okur-Yazarlık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Ağı</a:t>
            </a:r>
            <a:r>
              <a:rPr lang="en-US" sz="4000" dirty="0">
                <a:solidFill>
                  <a:srgbClr val="000000"/>
                </a:solidFill>
              </a:rPr>
              <a:t> (KOZA)</a:t>
            </a:r>
          </a:p>
          <a:p>
            <a:pPr>
              <a:lnSpc>
                <a:spcPts val="6696"/>
              </a:lnSpc>
            </a:pPr>
            <a:endParaRPr sz="4000"/>
          </a:p>
          <a:p>
            <a:pPr>
              <a:lnSpc>
                <a:spcPts val="6696"/>
              </a:lnSpc>
            </a:pPr>
            <a:r>
              <a:rPr lang="en-US" sz="4000" dirty="0" err="1">
                <a:solidFill>
                  <a:srgbClr val="000000"/>
                </a:solidFill>
              </a:rPr>
              <a:t>Zehirsiz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Sofralar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Ağı</a:t>
            </a:r>
            <a:r>
              <a:rPr lang="en-US" sz="4000" dirty="0">
                <a:solidFill>
                  <a:srgbClr val="000000"/>
                </a:solidFill>
              </a:rPr>
              <a:t>/ </a:t>
            </a:r>
            <a:r>
              <a:rPr lang="en-US" sz="4000" dirty="0" err="1">
                <a:solidFill>
                  <a:srgbClr val="000000"/>
                </a:solidFill>
              </a:rPr>
              <a:t>Platformu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ts val="6696"/>
              </a:lnSpc>
              <a:spcBef>
                <a:spcPct val="0"/>
              </a:spcBef>
            </a:pPr>
            <a:endParaRPr sz="4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85402" y="2509343"/>
            <a:ext cx="4329613" cy="293937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28100" y="2193595"/>
            <a:ext cx="17131200" cy="0"/>
          </a:xfrm>
          <a:prstGeom prst="line">
            <a:avLst/>
          </a:prstGeom>
          <a:ln w="38100" cap="rnd">
            <a:solidFill>
              <a:srgbClr val="7ED957"/>
            </a:solidFill>
            <a:prstDash val="sysDash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06971" y="5719564"/>
            <a:ext cx="5029317" cy="50293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235979" y="2218825"/>
            <a:ext cx="4500309" cy="4500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461965" y="5841894"/>
            <a:ext cx="2644315" cy="26443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9542" y="320518"/>
            <a:ext cx="9493792" cy="146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30"/>
              </a:lnSpc>
            </a:pPr>
            <a:r>
              <a:rPr lang="en-US" sz="8950" dirty="0">
                <a:solidFill>
                  <a:srgbClr val="003300"/>
                </a:solidFill>
                <a:latin typeface="Arimo"/>
              </a:rPr>
              <a:t>SUYADER</a:t>
            </a:r>
            <a:r>
              <a:rPr lang="en-US" sz="895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8950" dirty="0" smtClean="0">
                <a:solidFill>
                  <a:srgbClr val="000000"/>
                </a:solidFill>
                <a:latin typeface="Arimo"/>
              </a:rPr>
              <a:t> </a:t>
            </a:r>
            <a:endParaRPr lang="en-US" sz="895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168336" y="484123"/>
            <a:ext cx="5576889" cy="1064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26"/>
              </a:lnSpc>
            </a:pPr>
            <a:r>
              <a:rPr lang="en-US" sz="5947" u="sng" dirty="0" err="1">
                <a:solidFill>
                  <a:srgbClr val="003300"/>
                </a:solidFill>
                <a:latin typeface="Arimo"/>
              </a:rPr>
              <a:t>Marka</a:t>
            </a:r>
            <a:r>
              <a:rPr lang="en-US" sz="5947" u="sng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5947" u="sng" dirty="0" err="1">
                <a:solidFill>
                  <a:srgbClr val="003300"/>
                </a:solidFill>
                <a:latin typeface="Arimo"/>
              </a:rPr>
              <a:t>İşbirlikleri</a:t>
            </a:r>
            <a:endParaRPr lang="en-US" sz="5947" u="sng" dirty="0">
              <a:solidFill>
                <a:srgbClr val="003300"/>
              </a:solidFill>
              <a:latin typeface="Arim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36288" y="2603196"/>
            <a:ext cx="583264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0033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Marka işbirliği kapsamında;</a:t>
            </a:r>
          </a:p>
          <a:p>
            <a:endParaRPr lang="tr-TR" sz="2800" b="1" dirty="0">
              <a:solidFill>
                <a:srgbClr val="0033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just"/>
            <a:r>
              <a:rPr lang="tr-TR" sz="2800" b="1" dirty="0" smtClean="0">
                <a:solidFill>
                  <a:srgbClr val="0033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Sürdürülebilir moda anlayışını benimseyen markalar satışlarının belli bir miktarını SUYADER ormanı için ağaç bağışı olarak ayırıyorlar.</a:t>
            </a:r>
          </a:p>
          <a:p>
            <a:pPr algn="just"/>
            <a:endParaRPr lang="tr-TR" sz="2800" b="1" dirty="0" smtClean="0">
              <a:solidFill>
                <a:srgbClr val="0033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just"/>
            <a:r>
              <a:rPr lang="tr-TR" sz="2800" b="1" dirty="0" smtClean="0">
                <a:solidFill>
                  <a:srgbClr val="0033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Bizler can dostlarımız hayvanlar için mama bağışında bulunuyoruz, yaşam alanlarına ağaç dikiyoruz.</a:t>
            </a:r>
          </a:p>
          <a:p>
            <a:pPr algn="just"/>
            <a:endParaRPr lang="tr-TR" sz="2800" b="1" dirty="0">
              <a:solidFill>
                <a:srgbClr val="0033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just"/>
            <a:r>
              <a:rPr lang="tr-TR" sz="2800" b="1" dirty="0" smtClean="0">
                <a:solidFill>
                  <a:srgbClr val="003300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Sürdürülebilir yaşama ilişkin yayınların basımı ve tanıtımı konusunda işbirliği yapıyoruz. </a:t>
            </a:r>
            <a:endParaRPr lang="en-US" sz="2800" b="1" dirty="0">
              <a:solidFill>
                <a:srgbClr val="003300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658" y="6979585"/>
            <a:ext cx="627344" cy="6273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5464" y="8944628"/>
            <a:ext cx="627344" cy="6273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5028" y="7934408"/>
            <a:ext cx="630973" cy="6309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5028" y="8944628"/>
            <a:ext cx="627344" cy="627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35839" y="8944628"/>
            <a:ext cx="2851562" cy="6273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18658" y="4975603"/>
            <a:ext cx="627344" cy="62734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18658" y="5969935"/>
            <a:ext cx="867588" cy="630973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2049136" y="4022729"/>
            <a:ext cx="14459107" cy="0"/>
          </a:xfrm>
          <a:prstGeom prst="line">
            <a:avLst/>
          </a:prstGeom>
          <a:ln w="38100" cap="rnd">
            <a:solidFill>
              <a:srgbClr val="7ED957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2645762" y="2588324"/>
            <a:ext cx="13423526" cy="1076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99"/>
              </a:lnSpc>
            </a:pPr>
            <a:r>
              <a:rPr lang="en-US" sz="6570" b="1" dirty="0" err="1">
                <a:solidFill>
                  <a:srgbClr val="003300"/>
                </a:solidFill>
                <a:latin typeface="Arimo"/>
              </a:rPr>
              <a:t>SUYADER'i</a:t>
            </a:r>
            <a:r>
              <a:rPr lang="en-US" sz="6570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6570" b="1" dirty="0" err="1">
                <a:solidFill>
                  <a:srgbClr val="003300"/>
                </a:solidFill>
                <a:latin typeface="Arimo"/>
              </a:rPr>
              <a:t>nasıl</a:t>
            </a:r>
            <a:r>
              <a:rPr lang="en-US" sz="6570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6570" b="1" dirty="0" err="1">
                <a:solidFill>
                  <a:srgbClr val="003300"/>
                </a:solidFill>
                <a:latin typeface="Arimo"/>
              </a:rPr>
              <a:t>takip</a:t>
            </a:r>
            <a:r>
              <a:rPr lang="en-US" sz="6570" b="1" dirty="0">
                <a:solidFill>
                  <a:srgbClr val="003300"/>
                </a:solidFill>
                <a:latin typeface="Arimo"/>
              </a:rPr>
              <a:t> </a:t>
            </a:r>
            <a:r>
              <a:rPr lang="en-US" sz="6570" b="1" dirty="0" err="1">
                <a:solidFill>
                  <a:srgbClr val="003300"/>
                </a:solidFill>
                <a:latin typeface="Arimo"/>
              </a:rPr>
              <a:t>edebilirsiniz</a:t>
            </a:r>
            <a:r>
              <a:rPr lang="en-US" sz="6570" b="1" dirty="0">
                <a:solidFill>
                  <a:srgbClr val="003300"/>
                </a:solidFill>
                <a:latin typeface="Arimo"/>
              </a:rPr>
              <a:t>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33608" y="474283"/>
            <a:ext cx="4583429" cy="153355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735464" y="6074383"/>
            <a:ext cx="3769982" cy="55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  <a:spcBef>
                <a:spcPct val="0"/>
              </a:spcBef>
            </a:pPr>
            <a:r>
              <a:rPr lang="en-US" sz="3374">
                <a:solidFill>
                  <a:srgbClr val="000000"/>
                </a:solidFill>
                <a:latin typeface="Arimo"/>
              </a:rPr>
              <a:t>info@suyader.org.tr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35464" y="4987883"/>
            <a:ext cx="3686087" cy="55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  <a:spcBef>
                <a:spcPct val="0"/>
              </a:spcBef>
            </a:pPr>
            <a:r>
              <a:rPr lang="en-US" sz="3370">
                <a:solidFill>
                  <a:srgbClr val="000000"/>
                </a:solidFill>
                <a:latin typeface="Arimo"/>
              </a:rPr>
              <a:t>www.suyader.org.tr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54514" y="7061354"/>
            <a:ext cx="1524662" cy="55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  <a:spcBef>
                <a:spcPct val="0"/>
              </a:spcBef>
            </a:pPr>
            <a:r>
              <a:rPr lang="en-US" sz="3374">
                <a:solidFill>
                  <a:srgbClr val="000000"/>
                </a:solidFill>
                <a:latin typeface="Arimo"/>
              </a:rPr>
              <a:t>suyader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71659" y="7945115"/>
            <a:ext cx="2405834" cy="55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  <a:spcBef>
                <a:spcPct val="0"/>
              </a:spcBef>
            </a:pPr>
            <a:r>
              <a:rPr lang="en-US" sz="3374">
                <a:solidFill>
                  <a:srgbClr val="000000"/>
                </a:solidFill>
                <a:latin typeface="Arimo"/>
              </a:rPr>
              <a:t>suyaderorgtr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54100" y="9010039"/>
            <a:ext cx="5597591" cy="55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7"/>
              </a:lnSpc>
              <a:spcBef>
                <a:spcPct val="0"/>
              </a:spcBef>
            </a:pPr>
            <a:r>
              <a:rPr lang="en-US" sz="3374">
                <a:solidFill>
                  <a:srgbClr val="000000"/>
                </a:solidFill>
                <a:latin typeface="Arimo"/>
              </a:rPr>
              <a:t>Sürdürülebilir Yaşam Derneği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0" y="214278"/>
            <a:ext cx="12489239" cy="18602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85688" y="2357418"/>
            <a:ext cx="14617157" cy="7522742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9457">
            <a:off x="12497773" y="2311598"/>
            <a:ext cx="5105108" cy="340510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71441" y="2857484"/>
            <a:ext cx="11215766" cy="6051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+mj-lt"/>
              </a:rPr>
              <a:t>Karahindiba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Güneş’in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aydınlanmanın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pozitifliğin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ilerlemenin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hayatta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kalmanın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sembolüdür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Birçok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toplum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için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dayanıklılığı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uyumu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ifade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eder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Bunun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nedeni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ise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her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koşula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uyum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sağlayarak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farklı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iklimlerde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de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yaşam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sürmesidir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>
              <a:lnSpc>
                <a:spcPts val="4339"/>
              </a:lnSpc>
            </a:pPr>
            <a:endParaRPr>
              <a:latin typeface="+mj-lt"/>
            </a:endParaRPr>
          </a:p>
          <a:p>
            <a:pPr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+mj-lt"/>
              </a:rPr>
              <a:t>Hiindiba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çiçeği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, her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bir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zerresi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ile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şifa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anlamına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da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gelmektedir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>
              <a:lnSpc>
                <a:spcPts val="4339"/>
              </a:lnSpc>
            </a:pPr>
            <a:endParaRPr>
              <a:latin typeface="+mj-lt"/>
            </a:endParaRPr>
          </a:p>
          <a:p>
            <a:pPr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+mj-lt"/>
              </a:rPr>
              <a:t>Biz de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toplum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yararına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gerçekleştirdiğimiz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etkinliklerle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topluma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şifa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olmayı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+mj-lt"/>
              </a:rPr>
              <a:t>diliyoruz</a:t>
            </a:r>
            <a:r>
              <a:rPr lang="en-US" sz="3099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pPr>
              <a:lnSpc>
                <a:spcPts val="4339"/>
              </a:lnSpc>
            </a:pPr>
            <a:endParaRPr>
              <a:latin typeface="+mj-lt"/>
            </a:endParaRPr>
          </a:p>
          <a:p>
            <a:pPr>
              <a:lnSpc>
                <a:spcPts val="4339"/>
              </a:lnSpc>
              <a:spcBef>
                <a:spcPct val="0"/>
              </a:spcBef>
            </a:pPr>
            <a:endParaRPr>
              <a:latin typeface="+mj-lt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50327" y="284887"/>
            <a:ext cx="2923593" cy="9781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57249">
            <a:off x="11997431" y="5740529"/>
            <a:ext cx="5856409" cy="390427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89536" y="824099"/>
            <a:ext cx="10022616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800" b="1" dirty="0">
                <a:solidFill>
                  <a:srgbClr val="003300"/>
                </a:solidFill>
                <a:latin typeface="Arimo"/>
              </a:rPr>
              <a:t>SEMBOLÜMÜZ: KARAHİNDİBA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7126" y="2714608"/>
            <a:ext cx="16716492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0" y="357154"/>
            <a:ext cx="12489239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675434" y="3045962"/>
            <a:ext cx="7754652" cy="621233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6298" y="763486"/>
            <a:ext cx="7187503" cy="890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48"/>
              </a:lnSpc>
            </a:pPr>
            <a:r>
              <a:rPr lang="en-US" sz="5463" b="1" dirty="0">
                <a:solidFill>
                  <a:srgbClr val="003300"/>
                </a:solidFill>
                <a:latin typeface="Arimo"/>
              </a:rPr>
              <a:t>AMAÇLARIMIZ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6299" y="3246684"/>
            <a:ext cx="8111804" cy="5616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  <a:spcBef>
                <a:spcPct val="0"/>
              </a:spcBef>
            </a:pPr>
            <a:r>
              <a:rPr lang="en-US" sz="5199" dirty="0" err="1">
                <a:solidFill>
                  <a:srgbClr val="000000"/>
                </a:solidFill>
                <a:latin typeface="+mj-lt"/>
              </a:rPr>
              <a:t>Birleşmiş</a:t>
            </a:r>
            <a:r>
              <a:rPr lang="en-US" sz="51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199" dirty="0" err="1" smtClean="0">
                <a:solidFill>
                  <a:srgbClr val="000000"/>
                </a:solidFill>
                <a:latin typeface="+mj-lt"/>
              </a:rPr>
              <a:t>Milletler</a:t>
            </a:r>
            <a:r>
              <a:rPr lang="en-US" sz="5199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199" dirty="0" err="1" smtClean="0">
                <a:solidFill>
                  <a:srgbClr val="000000"/>
                </a:solidFill>
                <a:latin typeface="+mj-lt"/>
              </a:rPr>
              <a:t>Sürdürülebilir</a:t>
            </a:r>
            <a:r>
              <a:rPr lang="en-US" sz="5199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+mj-lt"/>
              </a:rPr>
              <a:t>Kalkınma</a:t>
            </a:r>
            <a:r>
              <a:rPr lang="en-US" sz="51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+mj-lt"/>
              </a:rPr>
              <a:t>Amaçları'nın</a:t>
            </a:r>
            <a:r>
              <a:rPr lang="en-US" sz="5199" dirty="0">
                <a:solidFill>
                  <a:srgbClr val="000000"/>
                </a:solidFill>
                <a:latin typeface="+mj-lt"/>
              </a:rPr>
              <a:t> 17 </a:t>
            </a:r>
            <a:r>
              <a:rPr lang="en-US" sz="5199" dirty="0" err="1">
                <a:solidFill>
                  <a:srgbClr val="000000"/>
                </a:solidFill>
                <a:latin typeface="+mj-lt"/>
              </a:rPr>
              <a:t>maddesini</a:t>
            </a:r>
            <a:r>
              <a:rPr lang="en-US" sz="5199" dirty="0">
                <a:solidFill>
                  <a:srgbClr val="000000"/>
                </a:solidFill>
                <a:latin typeface="+mj-lt"/>
              </a:rPr>
              <a:t> de </a:t>
            </a:r>
            <a:r>
              <a:rPr lang="en-US" sz="5199" dirty="0" err="1">
                <a:solidFill>
                  <a:srgbClr val="000000"/>
                </a:solidFill>
                <a:latin typeface="+mj-lt"/>
              </a:rPr>
              <a:t>hedef</a:t>
            </a:r>
            <a:r>
              <a:rPr lang="en-US" sz="51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+mj-lt"/>
              </a:rPr>
              <a:t>alan</a:t>
            </a:r>
            <a:r>
              <a:rPr lang="en-US" sz="51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+mj-lt"/>
              </a:rPr>
              <a:t>çalışmalar</a:t>
            </a:r>
            <a:r>
              <a:rPr lang="en-US" sz="519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199" dirty="0" err="1">
                <a:solidFill>
                  <a:srgbClr val="000000"/>
                </a:solidFill>
                <a:latin typeface="+mj-lt"/>
              </a:rPr>
              <a:t>projeler</a:t>
            </a:r>
            <a:r>
              <a:rPr lang="en-US" sz="5199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199" dirty="0" err="1">
                <a:solidFill>
                  <a:srgbClr val="000000"/>
                </a:solidFill>
                <a:latin typeface="+mj-lt"/>
              </a:rPr>
              <a:t>etkinlikler</a:t>
            </a:r>
            <a:r>
              <a:rPr lang="en-US" sz="5199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+mj-lt"/>
              </a:rPr>
              <a:t>gerçekleştiriyoruz</a:t>
            </a:r>
            <a:r>
              <a:rPr lang="en-US" sz="5199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85754" y="1714476"/>
            <a:ext cx="16430740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785754" y="4071930"/>
            <a:ext cx="15415434" cy="229610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71572" y="4500558"/>
            <a:ext cx="9438170" cy="1404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02"/>
              </a:lnSpc>
            </a:pPr>
            <a:r>
              <a:rPr lang="en-US" sz="8573" b="1" dirty="0">
                <a:solidFill>
                  <a:srgbClr val="003300"/>
                </a:solidFill>
                <a:latin typeface="Arimo"/>
              </a:rPr>
              <a:t>FAALİYETLERİMİZ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2605127" y="4123223"/>
            <a:ext cx="2173789" cy="7381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1440" y="2685982"/>
            <a:ext cx="16515198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357126" y="382079"/>
            <a:ext cx="11466640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28559" y="2814588"/>
            <a:ext cx="1559692" cy="15844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43006" y="2814588"/>
            <a:ext cx="1640229" cy="15691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28559" y="1227000"/>
            <a:ext cx="3119384" cy="13941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7409" y="2814588"/>
            <a:ext cx="1586289" cy="1586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5688" y="3857616"/>
            <a:ext cx="5406116" cy="54061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85754" y="500030"/>
            <a:ext cx="10071327" cy="150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6"/>
              </a:lnSpc>
            </a:pPr>
            <a:r>
              <a:rPr lang="tr-TR" sz="4000" b="1" dirty="0">
                <a:solidFill>
                  <a:srgbClr val="003300"/>
                </a:solidFill>
                <a:latin typeface="Arimo" charset="0"/>
                <a:ea typeface="Arimo" charset="0"/>
                <a:cs typeface="Arimo" charset="0"/>
              </a:rPr>
              <a:t>I</a:t>
            </a:r>
            <a:r>
              <a:rPr lang="en-US" sz="4000" b="1" dirty="0" smtClean="0">
                <a:solidFill>
                  <a:srgbClr val="003300"/>
                </a:solidFill>
                <a:latin typeface="Arimo" charset="0"/>
                <a:ea typeface="Arimo" charset="0"/>
                <a:cs typeface="Arimo" charset="0"/>
              </a:rPr>
              <a:t>. </a:t>
            </a:r>
            <a:r>
              <a:rPr lang="en-US" sz="4000" b="1" dirty="0" smtClean="0">
                <a:solidFill>
                  <a:srgbClr val="003300"/>
                </a:solidFill>
                <a:latin typeface="Arimo" charset="0"/>
                <a:ea typeface="Arimo" charset="0"/>
                <a:cs typeface="Arimo" charset="0"/>
              </a:rPr>
              <a:t>ULUSLARARASI SÜRDÜRÜLEBİLİR </a:t>
            </a:r>
          </a:p>
          <a:p>
            <a:pPr>
              <a:lnSpc>
                <a:spcPts val="6166"/>
              </a:lnSpc>
            </a:pPr>
            <a:r>
              <a:rPr lang="en-US" sz="4000" b="1" dirty="0" smtClean="0">
                <a:solidFill>
                  <a:srgbClr val="003300"/>
                </a:solidFill>
                <a:latin typeface="Arimo" charset="0"/>
                <a:ea typeface="Arimo" charset="0"/>
                <a:cs typeface="Arimo" charset="0"/>
              </a:rPr>
              <a:t>YAŞAM KONGRESİ</a:t>
            </a:r>
            <a:endParaRPr lang="en-US" sz="4000" b="1" dirty="0">
              <a:solidFill>
                <a:srgbClr val="003300"/>
              </a:solidFill>
              <a:latin typeface="Arimo" charset="0"/>
              <a:ea typeface="Arimo" charset="0"/>
              <a:cs typeface="Arimo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128559" y="146342"/>
            <a:ext cx="4781572" cy="759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1"/>
              </a:lnSpc>
            </a:pPr>
            <a:r>
              <a:rPr lang="en-US" sz="4608" b="1" dirty="0">
                <a:solidFill>
                  <a:srgbClr val="003300"/>
                </a:solidFill>
                <a:latin typeface="Arimo"/>
              </a:rPr>
              <a:t>15-16 MART 2019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23027" y="4579995"/>
            <a:ext cx="10360209" cy="4366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</a:rPr>
              <a:t>Sürdürülebilir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gıda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ve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beslenme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sistemleri</a:t>
            </a:r>
            <a:r>
              <a:rPr lang="en-US" sz="3099" dirty="0">
                <a:solidFill>
                  <a:srgbClr val="000000"/>
                </a:solidFill>
              </a:rPr>
              <a:t>, </a:t>
            </a:r>
            <a:r>
              <a:rPr lang="en-US" sz="3099" dirty="0" err="1">
                <a:solidFill>
                  <a:srgbClr val="000000"/>
                </a:solidFill>
              </a:rPr>
              <a:t>sürdürülebilir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kalkınma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hedefleri</a:t>
            </a:r>
            <a:r>
              <a:rPr lang="en-US" sz="3099" dirty="0">
                <a:solidFill>
                  <a:srgbClr val="000000"/>
                </a:solidFill>
              </a:rPr>
              <a:t>, </a:t>
            </a:r>
            <a:r>
              <a:rPr lang="en-US" sz="3099" dirty="0" err="1">
                <a:solidFill>
                  <a:srgbClr val="000000"/>
                </a:solidFill>
              </a:rPr>
              <a:t>sürdürülebilir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yaşam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biçimi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alışkanlıkları</a:t>
            </a:r>
            <a:r>
              <a:rPr lang="en-US" sz="3099" dirty="0">
                <a:solidFill>
                  <a:srgbClr val="000000"/>
                </a:solidFill>
              </a:rPr>
              <a:t>, </a:t>
            </a:r>
            <a:r>
              <a:rPr lang="en-US" sz="3099" dirty="0" err="1">
                <a:solidFill>
                  <a:srgbClr val="000000"/>
                </a:solidFill>
              </a:rPr>
              <a:t>yaşam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boyu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öğrenme</a:t>
            </a:r>
            <a:r>
              <a:rPr lang="en-US" sz="3099" dirty="0">
                <a:solidFill>
                  <a:srgbClr val="000000"/>
                </a:solidFill>
              </a:rPr>
              <a:t>, </a:t>
            </a:r>
            <a:r>
              <a:rPr lang="en-US" sz="3099" dirty="0" err="1">
                <a:solidFill>
                  <a:srgbClr val="000000"/>
                </a:solidFill>
              </a:rPr>
              <a:t>çevre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koruma</a:t>
            </a:r>
            <a:r>
              <a:rPr lang="en-US" sz="3099" dirty="0">
                <a:solidFill>
                  <a:srgbClr val="000000"/>
                </a:solidFill>
              </a:rPr>
              <a:t>, </a:t>
            </a:r>
            <a:r>
              <a:rPr lang="en-US" sz="3099" dirty="0" err="1">
                <a:solidFill>
                  <a:srgbClr val="000000"/>
                </a:solidFill>
              </a:rPr>
              <a:t>geri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dönüşüm</a:t>
            </a:r>
            <a:r>
              <a:rPr lang="en-US" sz="3099" dirty="0">
                <a:solidFill>
                  <a:srgbClr val="000000"/>
                </a:solidFill>
              </a:rPr>
              <a:t>, </a:t>
            </a:r>
            <a:r>
              <a:rPr lang="en-US" sz="3099" dirty="0" err="1">
                <a:solidFill>
                  <a:srgbClr val="000000"/>
                </a:solidFill>
              </a:rPr>
              <a:t>atıkların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azaltılması</a:t>
            </a:r>
            <a:r>
              <a:rPr lang="en-US" sz="3099" dirty="0">
                <a:solidFill>
                  <a:srgbClr val="000000"/>
                </a:solidFill>
              </a:rPr>
              <a:t>, </a:t>
            </a:r>
            <a:r>
              <a:rPr lang="en-US" sz="3099" dirty="0" err="1">
                <a:solidFill>
                  <a:srgbClr val="000000"/>
                </a:solidFill>
              </a:rPr>
              <a:t>dünyaca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göçmenlerin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yaşadığı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problemler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ve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insani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yardım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gibi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konuların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öne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çıktığı</a:t>
            </a:r>
            <a:r>
              <a:rPr lang="en-US" sz="3099" dirty="0">
                <a:solidFill>
                  <a:srgbClr val="000000"/>
                </a:solidFill>
              </a:rPr>
              <a:t>, </a:t>
            </a:r>
            <a:r>
              <a:rPr lang="en-US" sz="3099" dirty="0" err="1">
                <a:solidFill>
                  <a:srgbClr val="000000"/>
                </a:solidFill>
              </a:rPr>
              <a:t>alanında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uzman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bilim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insanlarının</a:t>
            </a:r>
            <a:r>
              <a:rPr lang="en-US" sz="3099" dirty="0">
                <a:solidFill>
                  <a:srgbClr val="000000"/>
                </a:solidFill>
              </a:rPr>
              <a:t>, </a:t>
            </a:r>
            <a:r>
              <a:rPr lang="en-US" sz="3099" dirty="0" err="1">
                <a:solidFill>
                  <a:srgbClr val="000000"/>
                </a:solidFill>
              </a:rPr>
              <a:t>bu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konularla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ilgili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olan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tüm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temsilcilerin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katkıları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ile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Türkiye'de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Sürdürülebilir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Yaşam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alanındaki</a:t>
            </a:r>
            <a:r>
              <a:rPr lang="en-US" sz="3099" dirty="0">
                <a:solidFill>
                  <a:srgbClr val="000000"/>
                </a:solidFill>
              </a:rPr>
              <a:t> ilk </a:t>
            </a:r>
            <a:r>
              <a:rPr lang="en-US" sz="3099" dirty="0" err="1">
                <a:solidFill>
                  <a:srgbClr val="000000"/>
                </a:solidFill>
              </a:rPr>
              <a:t>kongreyi</a:t>
            </a:r>
            <a:r>
              <a:rPr lang="en-US" sz="3099" dirty="0">
                <a:solidFill>
                  <a:srgbClr val="000000"/>
                </a:solidFill>
              </a:rPr>
              <a:t> </a:t>
            </a:r>
            <a:r>
              <a:rPr lang="en-US" sz="3099" dirty="0" err="1">
                <a:solidFill>
                  <a:srgbClr val="000000"/>
                </a:solidFill>
              </a:rPr>
              <a:t>gerçekleştirdik</a:t>
            </a:r>
            <a:r>
              <a:rPr lang="en-US" sz="3099" dirty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1440" y="2685982"/>
            <a:ext cx="16515198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285688" y="428592"/>
            <a:ext cx="12203551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2984">
            <a:off x="12421431" y="2062617"/>
            <a:ext cx="5156551" cy="77615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42878" y="714344"/>
            <a:ext cx="10128809" cy="760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5"/>
              </a:lnSpc>
            </a:pPr>
            <a:r>
              <a:rPr lang="en-US" sz="4632" b="1" dirty="0">
                <a:solidFill>
                  <a:srgbClr val="003300"/>
                </a:solidFill>
                <a:latin typeface="Arimo"/>
              </a:rPr>
              <a:t>SÜRDÜRÜLEBİLİR YAŞAM REHBERİ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75126" y="428592"/>
            <a:ext cx="4516533" cy="83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51"/>
              </a:lnSpc>
            </a:pPr>
            <a:r>
              <a:rPr lang="en-US" sz="4608" b="1" dirty="0">
                <a:solidFill>
                  <a:srgbClr val="003300"/>
                </a:solidFill>
                <a:latin typeface="Arimo"/>
              </a:rPr>
              <a:t>AĞUSTOS, 2020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7192" y="3152893"/>
            <a:ext cx="11350562" cy="628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43"/>
              </a:lnSpc>
            </a:pPr>
            <a:r>
              <a:rPr lang="en-US" sz="4800" dirty="0">
                <a:solidFill>
                  <a:srgbClr val="000000"/>
                </a:solidFill>
                <a:latin typeface="+mj-lt"/>
              </a:rPr>
              <a:t>SUYADER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üyelerinin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yazmış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olduğu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ilk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kitabımız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yaşamı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sürdürülebilir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kılmak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adına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başucu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kitaplarından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biri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olarak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yerini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almıştır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.</a:t>
            </a:r>
          </a:p>
          <a:p>
            <a:pPr>
              <a:lnSpc>
                <a:spcPts val="7043"/>
              </a:lnSpc>
            </a:pPr>
            <a:endParaRPr lang="tr-TR" sz="4800" dirty="0" smtClean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7043"/>
              </a:lnSpc>
            </a:pPr>
            <a:r>
              <a:rPr lang="en-US" sz="4800" dirty="0" err="1" smtClean="0">
                <a:solidFill>
                  <a:srgbClr val="000000"/>
                </a:solidFill>
                <a:latin typeface="+mj-lt"/>
              </a:rPr>
              <a:t>İkinci</a:t>
            </a:r>
            <a:r>
              <a:rPr lang="en-US" sz="4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kitabımız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çok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yakında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ekolojik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yaşam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gönüllüleri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ile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buluşacak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0068" y="2643170"/>
            <a:ext cx="16086570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714316" y="382079"/>
            <a:ext cx="11109450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86655" y="2685982"/>
            <a:ext cx="4861759" cy="47401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23765" y="5877934"/>
            <a:ext cx="4831028" cy="40498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57918" y="5357814"/>
            <a:ext cx="4604518" cy="46045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748414" y="1181198"/>
            <a:ext cx="4696736" cy="469673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57258" y="857220"/>
            <a:ext cx="10128809" cy="86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4400" b="1" dirty="0">
                <a:solidFill>
                  <a:srgbClr val="003300"/>
                </a:solidFill>
                <a:latin typeface="Arimo"/>
              </a:rPr>
              <a:t>FARKINDALIK ÇALIŞMALARI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14382" y="3000360"/>
            <a:ext cx="5357850" cy="3027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63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+mj-lt"/>
              </a:rPr>
              <a:t>Üniversitelerde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çeşitli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eğitim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kurumlarında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konferanslar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+mj-lt"/>
              </a:rPr>
              <a:t>düzenledik</a:t>
            </a:r>
            <a:r>
              <a:rPr lang="en-US" sz="40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85754" y="2685982"/>
            <a:ext cx="16300884" cy="7276688"/>
          </a:xfrm>
          <a:prstGeom prst="rect">
            <a:avLst/>
          </a:prstGeom>
          <a:solidFill>
            <a:srgbClr val="FDF2E2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1859" b="53027"/>
          <a:stretch>
            <a:fillRect/>
          </a:stretch>
        </p:blipFill>
        <p:spPr>
          <a:xfrm>
            <a:off x="571440" y="382079"/>
            <a:ext cx="11252326" cy="18602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alphaModFix amt="90000"/>
          </a:blip>
          <a:srcRect/>
          <a:stretch>
            <a:fillRect/>
          </a:stretch>
        </p:blipFill>
        <p:spPr>
          <a:xfrm rot="2291105">
            <a:off x="10220515" y="592944"/>
            <a:ext cx="2173789" cy="7381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71381" y="1028700"/>
            <a:ext cx="4795995" cy="60496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629210" y="3834400"/>
            <a:ext cx="4312963" cy="43490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221936">
            <a:off x="8687303" y="2901340"/>
            <a:ext cx="4584566" cy="34384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19281" y="4366115"/>
            <a:ext cx="5409929" cy="3916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298562" y="8070260"/>
            <a:ext cx="5643611" cy="22167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286612" y="6786574"/>
            <a:ext cx="4135787" cy="401518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85820" y="857220"/>
            <a:ext cx="10128809" cy="861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65"/>
              </a:lnSpc>
            </a:pPr>
            <a:r>
              <a:rPr lang="en-US" sz="4400" b="1" dirty="0">
                <a:solidFill>
                  <a:srgbClr val="003300"/>
                </a:solidFill>
                <a:latin typeface="Arimo"/>
              </a:rPr>
              <a:t>FARKINDALIK ÇALIŞMALARI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4382" y="3143236"/>
            <a:ext cx="5987181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63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+mj-lt"/>
              </a:rPr>
              <a:t>Çeşitli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dergi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gazetelerde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röportaj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ve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makaleler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yayınladık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805</Words>
  <Application>Microsoft Office PowerPoint</Application>
  <PresentationFormat>Custom</PresentationFormat>
  <Paragraphs>99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Calibri</vt:lpstr>
      <vt:lpstr>Arimo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SUYADER MARKA İŞBİRLİĞİ SUNUM</dc:title>
  <dc:creator>SUYADER</dc:creator>
  <cp:lastModifiedBy>Boncuk</cp:lastModifiedBy>
  <cp:revision>7</cp:revision>
  <dcterms:created xsi:type="dcterms:W3CDTF">2006-08-16T00:00:00Z</dcterms:created>
  <dcterms:modified xsi:type="dcterms:W3CDTF">2021-10-07T13:30:55Z</dcterms:modified>
  <dc:identifier>DAEncel7qJ4</dc:identifier>
</cp:coreProperties>
</file>